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7" r:id="rId3"/>
    <p:sldId id="291" r:id="rId4"/>
    <p:sldId id="312" r:id="rId5"/>
    <p:sldId id="311" r:id="rId6"/>
    <p:sldId id="308" r:id="rId7"/>
    <p:sldId id="309" r:id="rId8"/>
    <p:sldId id="310" r:id="rId9"/>
    <p:sldId id="301" r:id="rId10"/>
    <p:sldId id="302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E68900"/>
    <a:srgbClr val="FF9900"/>
    <a:srgbClr val="00FF00"/>
    <a:srgbClr val="00FFFF"/>
    <a:srgbClr val="FFCC00"/>
    <a:srgbClr val="31859C"/>
    <a:srgbClr val="0099CC"/>
    <a:srgbClr val="00CC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707" autoAdjust="0"/>
  </p:normalViewPr>
  <p:slideViewPr>
    <p:cSldViewPr>
      <p:cViewPr varScale="1">
        <p:scale>
          <a:sx n="111" d="100"/>
          <a:sy n="111" d="100"/>
        </p:scale>
        <p:origin x="100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67291-E404-402F-882D-9D8E0F19619A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6B009-23C4-4047-8F2F-629305E967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1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6B009-23C4-4047-8F2F-629305E967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8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6B009-23C4-4047-8F2F-629305E967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5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21AC-3A72-4C19-AF85-65B1777193D8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27B-ADA8-4BB6-BC4C-4D34D61BB9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2400" y="0"/>
            <a:ext cx="13614400" cy="6858000"/>
          </a:xfrm>
          <a:prstGeom prst="rect">
            <a:avLst/>
          </a:prstGeom>
          <a:gradFill>
            <a:gsLst>
              <a:gs pos="69000">
                <a:schemeClr val="tx1"/>
              </a:gs>
              <a:gs pos="100000">
                <a:srgbClr val="8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21AC-3A72-4C19-AF85-65B1777193D8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27B-ADA8-4BB6-BC4C-4D34D61BB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21AC-3A72-4C19-AF85-65B1777193D8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27B-ADA8-4BB6-BC4C-4D34D61BB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FFFF"/>
                </a:solidFill>
              </a:defRPr>
            </a:lvl1pPr>
            <a:lvl2pPr>
              <a:defRPr>
                <a:solidFill>
                  <a:srgbClr val="00FFFF"/>
                </a:solidFill>
              </a:defRPr>
            </a:lvl2pPr>
            <a:lvl3pPr>
              <a:defRPr>
                <a:solidFill>
                  <a:srgbClr val="00FFFF"/>
                </a:solidFill>
              </a:defRPr>
            </a:lvl3pPr>
            <a:lvl4pPr>
              <a:defRPr>
                <a:solidFill>
                  <a:srgbClr val="00FFFF"/>
                </a:solidFill>
              </a:defRPr>
            </a:lvl4pPr>
            <a:lvl5pPr>
              <a:defRPr>
                <a:solidFill>
                  <a:srgbClr val="00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9D1C21AC-3A72-4C19-AF85-65B1777193D8}" type="datetimeFigureOut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B3EAF27B-ADA8-4BB6-BC4C-4D34D61BB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CCFF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9D1C21AC-3A72-4C19-AF85-65B1777193D8}" type="datetimeFigureOut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B3EAF27B-ADA8-4BB6-BC4C-4D34D61BB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>
                <a:solidFill>
                  <a:srgbClr val="00FFFF"/>
                </a:solidFill>
              </a:defRPr>
            </a:lvl1pPr>
            <a:lvl2pPr>
              <a:defRPr sz="2400">
                <a:solidFill>
                  <a:srgbClr val="00FFFF"/>
                </a:solidFill>
              </a:defRPr>
            </a:lvl2pPr>
            <a:lvl3pPr>
              <a:defRPr sz="2000">
                <a:solidFill>
                  <a:srgbClr val="00FFFF"/>
                </a:solidFill>
              </a:defRPr>
            </a:lvl3pPr>
            <a:lvl4pPr>
              <a:defRPr sz="1800">
                <a:solidFill>
                  <a:srgbClr val="00FFFF"/>
                </a:solidFill>
              </a:defRPr>
            </a:lvl4pPr>
            <a:lvl5pPr>
              <a:defRPr sz="1800">
                <a:solidFill>
                  <a:srgbClr val="00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>
                <a:solidFill>
                  <a:srgbClr val="00FFFF"/>
                </a:solidFill>
              </a:defRPr>
            </a:lvl1pPr>
            <a:lvl2pPr>
              <a:defRPr sz="2400">
                <a:solidFill>
                  <a:srgbClr val="00FFFF"/>
                </a:solidFill>
              </a:defRPr>
            </a:lvl2pPr>
            <a:lvl3pPr>
              <a:defRPr sz="2000">
                <a:solidFill>
                  <a:srgbClr val="00FFFF"/>
                </a:solidFill>
              </a:defRPr>
            </a:lvl3pPr>
            <a:lvl4pPr>
              <a:defRPr sz="1800">
                <a:solidFill>
                  <a:srgbClr val="00FFFF"/>
                </a:solidFill>
              </a:defRPr>
            </a:lvl4pPr>
            <a:lvl5pPr>
              <a:defRPr sz="1800">
                <a:solidFill>
                  <a:srgbClr val="00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9D1C21AC-3A72-4C19-AF85-65B1777193D8}" type="datetimeFigureOut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B3EAF27B-ADA8-4BB6-BC4C-4D34D61BB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CCFF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98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CCFF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9D1C21AC-3A72-4C19-AF85-65B1777193D8}" type="datetimeFigureOut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B3EAF27B-ADA8-4BB6-BC4C-4D34D61BB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9D1C21AC-3A72-4C19-AF85-65B1777193D8}" type="datetimeFigureOut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B3EAF27B-ADA8-4BB6-BC4C-4D34D61BB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9D1C21AC-3A72-4C19-AF85-65B1777193D8}" type="datetimeFigureOut">
              <a:rPr lang="en-US" smtClean="0"/>
              <a:pPr/>
              <a:t>5/31/2019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B3EAF27B-ADA8-4BB6-BC4C-4D34D61BB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21AC-3A72-4C19-AF85-65B1777193D8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27B-ADA8-4BB6-BC4C-4D34D61BB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21AC-3A72-4C19-AF85-65B1777193D8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27B-ADA8-4BB6-BC4C-4D34D61BB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21AC-3A72-4C19-AF85-65B1777193D8}" type="datetimeFigureOut">
              <a:rPr lang="en-US" smtClean="0"/>
              <a:pPr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AF27B-ADA8-4BB6-BC4C-4D34D61BB9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2400" y="0"/>
            <a:ext cx="136144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25000">
                <a:srgbClr val="000000"/>
              </a:gs>
              <a:gs pos="100000">
                <a:srgbClr val="31859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02303" y="3733800"/>
            <a:ext cx="747509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FFFF"/>
                </a:solidFill>
              </a:rPr>
              <a:t>Jeff Shelton</a:t>
            </a:r>
          </a:p>
          <a:p>
            <a:pPr algn="ctr"/>
            <a:r>
              <a:rPr lang="en-US" sz="2800" dirty="0">
                <a:solidFill>
                  <a:srgbClr val="00FFFF"/>
                </a:solidFill>
              </a:rPr>
              <a:t> Texas A&amp;M Transportation Institute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3048000" y="4800600"/>
            <a:ext cx="5943600" cy="533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FFFF"/>
                </a:solidFill>
              </a:rPr>
              <a:t>TRB Planning Applications Conference – Portland, OR</a:t>
            </a:r>
          </a:p>
          <a:p>
            <a:pPr algn="ctr"/>
            <a:r>
              <a:rPr lang="en-US" sz="1400" dirty="0">
                <a:solidFill>
                  <a:srgbClr val="00FFFF"/>
                </a:solidFill>
              </a:rPr>
              <a:t>June 4, 2019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1600200" y="1524000"/>
            <a:ext cx="8686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9699" y="1295400"/>
            <a:ext cx="9220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FFFF"/>
                </a:solidFill>
              </a:rPr>
              <a:t>Dynamic Traffic Assignment Modeling to Assess ICM Strategies</a:t>
            </a:r>
          </a:p>
        </p:txBody>
      </p:sp>
      <p:pic>
        <p:nvPicPr>
          <p:cNvPr id="7" name="Picture 6" descr="UT-002-CTR-UT-wordmark-logo-DEVr1-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8" y="6084925"/>
            <a:ext cx="2501992" cy="511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6075400"/>
            <a:ext cx="2438400" cy="470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5966051"/>
            <a:ext cx="1110475" cy="696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ICM strategies improve mobility by shifting traffic away from highly congested areas</a:t>
            </a:r>
          </a:p>
          <a:p>
            <a:r>
              <a:rPr lang="en-US" dirty="0" smtClean="0"/>
              <a:t>DTA model provides valuable insights on the impacts of ICM</a:t>
            </a:r>
          </a:p>
          <a:p>
            <a:r>
              <a:rPr lang="en-US" dirty="0" smtClean="0"/>
              <a:t>Road user costs quantify congestion into monetary values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redicting driver behavior</a:t>
            </a:r>
          </a:p>
          <a:p>
            <a:pPr lvl="1"/>
            <a:r>
              <a:rPr lang="en-US" dirty="0" smtClean="0"/>
              <a:t>Traffic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0" y="838200"/>
            <a:ext cx="4343400" cy="971550"/>
          </a:xfrm>
        </p:spPr>
        <p:txBody>
          <a:bodyPr>
            <a:noAutofit/>
            <a:scene3d>
              <a:camera prst="perspectiveHeroicExtremeLeftFacing"/>
              <a:lightRig rig="flat" dir="t"/>
            </a:scene3d>
            <a:sp3d extrusionH="196850" prstMaterial="clear">
              <a:bevelT w="82550" h="38100" prst="coolSlant"/>
            </a:sp3d>
          </a:bodyPr>
          <a:lstStyle/>
          <a:p>
            <a:r>
              <a:rPr lang="en-US" sz="6000" spc="7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3200000" scaled="0"/>
                  <a:tileRect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Impact" panose="020B0806030902050204" pitchFamily="34" charset="0"/>
              </a:rPr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3" b="26314"/>
          <a:stretch/>
        </p:blipFill>
        <p:spPr>
          <a:xfrm>
            <a:off x="76200" y="609600"/>
            <a:ext cx="6477000" cy="5464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8600" y="2209800"/>
            <a:ext cx="3429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FFFF"/>
                </a:solidFill>
              </a:rPr>
              <a:t>John Nevares – TxDOT</a:t>
            </a:r>
          </a:p>
          <a:p>
            <a:r>
              <a:rPr lang="en-US" sz="2000" dirty="0">
                <a:solidFill>
                  <a:srgbClr val="00FFFF"/>
                </a:solidFill>
              </a:rPr>
              <a:t>Adam Kaliszewski – TxDOT</a:t>
            </a:r>
          </a:p>
          <a:p>
            <a:r>
              <a:rPr lang="en-US" sz="2000" dirty="0">
                <a:solidFill>
                  <a:srgbClr val="00FFFF"/>
                </a:solidFill>
              </a:rPr>
              <a:t>Natalia Ruiz Juri – UT Austin</a:t>
            </a:r>
          </a:p>
          <a:p>
            <a:r>
              <a:rPr lang="en-US" sz="2000" dirty="0">
                <a:solidFill>
                  <a:srgbClr val="00FFFF"/>
                </a:solidFill>
              </a:rPr>
              <a:t>Heidi Ross – UT Austin</a:t>
            </a:r>
          </a:p>
          <a:p>
            <a:r>
              <a:rPr lang="en-US" sz="2000" dirty="0">
                <a:solidFill>
                  <a:srgbClr val="00FFFF"/>
                </a:solidFill>
              </a:rPr>
              <a:t>Matt Miller </a:t>
            </a:r>
            <a:r>
              <a:rPr lang="en-US" sz="2000" dirty="0" smtClean="0">
                <a:solidFill>
                  <a:srgbClr val="00FFFF"/>
                </a:solidFill>
              </a:rPr>
              <a:t>– TTI</a:t>
            </a:r>
          </a:p>
          <a:p>
            <a:r>
              <a:rPr lang="en-US" sz="2000" dirty="0" smtClean="0">
                <a:solidFill>
                  <a:srgbClr val="00FFFF"/>
                </a:solidFill>
              </a:rPr>
              <a:t>Debra Vermillion – HNTB</a:t>
            </a:r>
          </a:p>
          <a:p>
            <a:r>
              <a:rPr lang="en-US" sz="2000" dirty="0" smtClean="0">
                <a:solidFill>
                  <a:srgbClr val="00FFFF"/>
                </a:solidFill>
              </a:rPr>
              <a:t>Rob Belarimo - HNTB</a:t>
            </a:r>
            <a:endParaRPr lang="en-US" sz="2000" dirty="0">
              <a:solidFill>
                <a:srgbClr val="00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4666"/>
          <a:stretch/>
        </p:blipFill>
        <p:spPr>
          <a:xfrm>
            <a:off x="8796834" y="4684759"/>
            <a:ext cx="938148" cy="847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3634" y="4684758"/>
            <a:ext cx="851509" cy="847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101" y="5664291"/>
            <a:ext cx="1194882" cy="838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2630" y="5664291"/>
            <a:ext cx="1592513" cy="819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5852" y="4684757"/>
            <a:ext cx="854748" cy="85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5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313709"/>
            <a:ext cx="5486400" cy="144779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100" dirty="0" smtClean="0"/>
              <a:t>Assist TxDOT in analyzing potential benefits of ICM strategies for planned and unplanned events</a:t>
            </a:r>
          </a:p>
          <a:p>
            <a:endParaRPr lang="en-US" dirty="0" smtClean="0"/>
          </a:p>
        </p:txBody>
      </p:sp>
      <p:pic>
        <p:nvPicPr>
          <p:cNvPr id="11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7400" y="1417639"/>
            <a:ext cx="4620073" cy="5152162"/>
          </a:xfrm>
          <a:prstGeom prst="rect">
            <a:avLst/>
          </a:prstGeom>
        </p:spPr>
      </p:pic>
      <p:sp>
        <p:nvSpPr>
          <p:cNvPr id="13" name="5-Point Star 12"/>
          <p:cNvSpPr/>
          <p:nvPr/>
        </p:nvSpPr>
        <p:spPr>
          <a:xfrm>
            <a:off x="7467600" y="4301235"/>
            <a:ext cx="323850" cy="297687"/>
          </a:xfrm>
          <a:prstGeom prst="star5">
            <a:avLst/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4" name="5-Point Star 13"/>
          <p:cNvSpPr/>
          <p:nvPr/>
        </p:nvSpPr>
        <p:spPr>
          <a:xfrm>
            <a:off x="7800975" y="3577337"/>
            <a:ext cx="323850" cy="297687"/>
          </a:xfrm>
          <a:prstGeom prst="star5">
            <a:avLst/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Rounded Rectangular Callout 1"/>
          <p:cNvSpPr/>
          <p:nvPr/>
        </p:nvSpPr>
        <p:spPr>
          <a:xfrm>
            <a:off x="2590800" y="5257800"/>
            <a:ext cx="2514600" cy="990600"/>
          </a:xfrm>
          <a:prstGeom prst="wedgeRoundRectCallout">
            <a:avLst>
              <a:gd name="adj1" fmla="val 143936"/>
              <a:gd name="adj2" fmla="val -127980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Planned Closure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Overnight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Work Zone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9206136" y="1880393"/>
            <a:ext cx="1995263" cy="1121889"/>
          </a:xfrm>
          <a:prstGeom prst="wedgeRoundRectCallout">
            <a:avLst>
              <a:gd name="adj1" fmla="val -111549"/>
              <a:gd name="adj2" fmla="val 116127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Unplanned Closure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Incident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Full freeway </a:t>
            </a:r>
            <a:r>
              <a:rPr lang="en-US" dirty="0" smtClean="0"/>
              <a:t>closure</a:t>
            </a:r>
          </a:p>
          <a:p>
            <a:r>
              <a:rPr lang="en-US" dirty="0" smtClean="0"/>
              <a:t>ICM response plan starts 5am</a:t>
            </a:r>
          </a:p>
          <a:p>
            <a:pPr lvl="1"/>
            <a:r>
              <a:rPr lang="en-US" dirty="0" smtClean="0"/>
              <a:t>DMS provide diversion routes</a:t>
            </a:r>
          </a:p>
          <a:p>
            <a:pPr lvl="1"/>
            <a:r>
              <a:rPr lang="en-US" dirty="0" smtClean="0"/>
              <a:t>Extend green time of 20 secs</a:t>
            </a:r>
          </a:p>
          <a:p>
            <a:pPr lvl="1"/>
            <a:r>
              <a:rPr lang="en-US" dirty="0" smtClean="0"/>
              <a:t>At 5am, DMS diverts 20%</a:t>
            </a:r>
          </a:p>
          <a:p>
            <a:pPr lvl="1"/>
            <a:r>
              <a:rPr lang="en-US" dirty="0" smtClean="0"/>
              <a:t>Drops to 10% at 6am</a:t>
            </a:r>
          </a:p>
          <a:p>
            <a:pPr lvl="1"/>
            <a:r>
              <a:rPr lang="en-US" dirty="0" smtClean="0"/>
              <a:t>Remove tolls from 5-7am</a:t>
            </a:r>
            <a:endParaRPr lang="en-US" dirty="0"/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0576" y="1869616"/>
            <a:ext cx="5358848" cy="39871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81800" y="1981200"/>
            <a:ext cx="1143000" cy="4163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Austin, TX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5968331"/>
            <a:ext cx="8546824" cy="729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FFFF"/>
                </a:solidFill>
              </a:rPr>
              <a:t>What happens if TxDOT cannot open freeway by 5:00 am?</a:t>
            </a:r>
          </a:p>
        </p:txBody>
      </p:sp>
    </p:spTree>
    <p:extLst>
      <p:ext uri="{BB962C8B-B14F-4D97-AF65-F5344CB8AC3E}">
        <p14:creationId xmlns:p14="http://schemas.microsoft.com/office/powerpoint/2010/main" val="341974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5119"/>
            <a:ext cx="10972800" cy="1143000"/>
          </a:xfrm>
        </p:spPr>
        <p:txBody>
          <a:bodyPr/>
          <a:lstStyle/>
          <a:p>
            <a:r>
              <a:rPr lang="en-US" dirty="0" smtClean="0"/>
              <a:t>Planned Closure – Travel Time Comparison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418119"/>
            <a:ext cx="9053872" cy="52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0744200" y="1851232"/>
            <a:ext cx="1295400" cy="4048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Closure - Heat Maps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0578" t="22051" r="34948" b="11799"/>
          <a:stretch/>
        </p:blipFill>
        <p:spPr>
          <a:xfrm>
            <a:off x="-29020" y="1860757"/>
            <a:ext cx="4905820" cy="403897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1184" t="25026" r="36525" b="13722"/>
          <a:stretch/>
        </p:blipFill>
        <p:spPr>
          <a:xfrm>
            <a:off x="5715000" y="1851232"/>
            <a:ext cx="4876800" cy="403897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477771" y="4267200"/>
            <a:ext cx="3124200" cy="990600"/>
            <a:chOff x="6705600" y="4038600"/>
            <a:chExt cx="3124200" cy="990600"/>
          </a:xfrm>
        </p:grpSpPr>
        <p:sp>
          <p:nvSpPr>
            <p:cNvPr id="7" name="Oval 6"/>
            <p:cNvSpPr/>
            <p:nvPr/>
          </p:nvSpPr>
          <p:spPr>
            <a:xfrm>
              <a:off x="8305800" y="4038600"/>
              <a:ext cx="1524000" cy="990600"/>
            </a:xfrm>
            <a:prstGeom prst="ellipse">
              <a:avLst/>
            </a:prstGeom>
            <a:noFill/>
            <a:ln w="444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1"/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6705600" y="4114800"/>
              <a:ext cx="1143000" cy="762000"/>
            </a:xfrm>
            <a:prstGeom prst="wedgeRoundRectCallout">
              <a:avLst>
                <a:gd name="adj1" fmla="val 171250"/>
                <a:gd name="adj2" fmla="val 16250"/>
                <a:gd name="adj3" fmla="val 16667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Improvement in speed beyond morning peak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546158" y="6287419"/>
            <a:ext cx="597025" cy="3904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5:00 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am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2870008" y="5877997"/>
            <a:ext cx="167132" cy="38495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60780" y="6284681"/>
            <a:ext cx="577820" cy="3904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7:00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 am</a:t>
            </a:r>
          </a:p>
        </p:txBody>
      </p:sp>
      <p:sp>
        <p:nvSpPr>
          <p:cNvPr id="21" name="Up Arrow 20"/>
          <p:cNvSpPr/>
          <p:nvPr/>
        </p:nvSpPr>
        <p:spPr>
          <a:xfrm>
            <a:off x="3657600" y="5871976"/>
            <a:ext cx="167132" cy="38495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716021" y="6315174"/>
            <a:ext cx="597025" cy="3904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5:00 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am</a:t>
            </a:r>
          </a:p>
        </p:txBody>
      </p:sp>
      <p:sp>
        <p:nvSpPr>
          <p:cNvPr id="35" name="Up Arrow 34"/>
          <p:cNvSpPr/>
          <p:nvPr/>
        </p:nvSpPr>
        <p:spPr>
          <a:xfrm>
            <a:off x="9039871" y="5905752"/>
            <a:ext cx="167132" cy="38495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556780" y="6302537"/>
            <a:ext cx="577820" cy="3904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7:00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 am</a:t>
            </a:r>
          </a:p>
        </p:txBody>
      </p:sp>
      <p:sp>
        <p:nvSpPr>
          <p:cNvPr id="37" name="Up Arrow 36"/>
          <p:cNvSpPr/>
          <p:nvPr/>
        </p:nvSpPr>
        <p:spPr>
          <a:xfrm>
            <a:off x="9753600" y="5889832"/>
            <a:ext cx="167132" cy="38495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0400" y="1881294"/>
            <a:ext cx="1109555" cy="397884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669413" y="1401024"/>
            <a:ext cx="1367727" cy="3904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Base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86481" y="1419616"/>
            <a:ext cx="1367727" cy="3904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ICM</a:t>
            </a:r>
          </a:p>
        </p:txBody>
      </p:sp>
      <p:sp>
        <p:nvSpPr>
          <p:cNvPr id="4" name="Freeform 3"/>
          <p:cNvSpPr/>
          <p:nvPr/>
        </p:nvSpPr>
        <p:spPr>
          <a:xfrm>
            <a:off x="4426675" y="1457535"/>
            <a:ext cx="2425716" cy="4827146"/>
          </a:xfrm>
          <a:custGeom>
            <a:avLst/>
            <a:gdLst>
              <a:gd name="connsiteX0" fmla="*/ 0 w 2180713"/>
              <a:gd name="connsiteY0" fmla="*/ 4336610 h 4336610"/>
              <a:gd name="connsiteX1" fmla="*/ 298764 w 2180713"/>
              <a:gd name="connsiteY1" fmla="*/ 4028793 h 4336610"/>
              <a:gd name="connsiteX2" fmla="*/ 506994 w 2180713"/>
              <a:gd name="connsiteY2" fmla="*/ 3838670 h 4336610"/>
              <a:gd name="connsiteX3" fmla="*/ 706170 w 2180713"/>
              <a:gd name="connsiteY3" fmla="*/ 3567066 h 4336610"/>
              <a:gd name="connsiteX4" fmla="*/ 832918 w 2180713"/>
              <a:gd name="connsiteY4" fmla="*/ 3286408 h 4336610"/>
              <a:gd name="connsiteX5" fmla="*/ 887239 w 2180713"/>
              <a:gd name="connsiteY5" fmla="*/ 3087232 h 4336610"/>
              <a:gd name="connsiteX6" fmla="*/ 941560 w 2180713"/>
              <a:gd name="connsiteY6" fmla="*/ 2906163 h 4336610"/>
              <a:gd name="connsiteX7" fmla="*/ 968720 w 2180713"/>
              <a:gd name="connsiteY7" fmla="*/ 2643612 h 4336610"/>
              <a:gd name="connsiteX8" fmla="*/ 1086415 w 2180713"/>
              <a:gd name="connsiteY8" fmla="*/ 2507810 h 4336610"/>
              <a:gd name="connsiteX9" fmla="*/ 1330859 w 2180713"/>
              <a:gd name="connsiteY9" fmla="*/ 1874068 h 4336610"/>
              <a:gd name="connsiteX10" fmla="*/ 1620570 w 2180713"/>
              <a:gd name="connsiteY10" fmla="*/ 1167898 h 4336610"/>
              <a:gd name="connsiteX11" fmla="*/ 1674891 w 2180713"/>
              <a:gd name="connsiteY11" fmla="*/ 995882 h 4336610"/>
              <a:gd name="connsiteX12" fmla="*/ 1874067 w 2180713"/>
              <a:gd name="connsiteY12" fmla="*/ 633743 h 4336610"/>
              <a:gd name="connsiteX13" fmla="*/ 2027976 w 2180713"/>
              <a:gd name="connsiteY13" fmla="*/ 389300 h 4336610"/>
              <a:gd name="connsiteX14" fmla="*/ 2064190 w 2180713"/>
              <a:gd name="connsiteY14" fmla="*/ 325925 h 4336610"/>
              <a:gd name="connsiteX15" fmla="*/ 2172831 w 2180713"/>
              <a:gd name="connsiteY15" fmla="*/ 117696 h 4336610"/>
              <a:gd name="connsiteX16" fmla="*/ 2163778 w 2180713"/>
              <a:gd name="connsiteY16" fmla="*/ 0 h 4336610"/>
              <a:gd name="connsiteX0" fmla="*/ 0 w 2180713"/>
              <a:gd name="connsiteY0" fmla="*/ 4336610 h 4336610"/>
              <a:gd name="connsiteX1" fmla="*/ 298764 w 2180713"/>
              <a:gd name="connsiteY1" fmla="*/ 4028793 h 4336610"/>
              <a:gd name="connsiteX2" fmla="*/ 506994 w 2180713"/>
              <a:gd name="connsiteY2" fmla="*/ 3838670 h 4336610"/>
              <a:gd name="connsiteX3" fmla="*/ 706170 w 2180713"/>
              <a:gd name="connsiteY3" fmla="*/ 3567066 h 4336610"/>
              <a:gd name="connsiteX4" fmla="*/ 832918 w 2180713"/>
              <a:gd name="connsiteY4" fmla="*/ 3286408 h 4336610"/>
              <a:gd name="connsiteX5" fmla="*/ 887239 w 2180713"/>
              <a:gd name="connsiteY5" fmla="*/ 3087232 h 4336610"/>
              <a:gd name="connsiteX6" fmla="*/ 941560 w 2180713"/>
              <a:gd name="connsiteY6" fmla="*/ 2906163 h 4336610"/>
              <a:gd name="connsiteX7" fmla="*/ 968720 w 2180713"/>
              <a:gd name="connsiteY7" fmla="*/ 2643612 h 4336610"/>
              <a:gd name="connsiteX8" fmla="*/ 1076890 w 2180713"/>
              <a:gd name="connsiteY8" fmla="*/ 2464947 h 4336610"/>
              <a:gd name="connsiteX9" fmla="*/ 1330859 w 2180713"/>
              <a:gd name="connsiteY9" fmla="*/ 1874068 h 4336610"/>
              <a:gd name="connsiteX10" fmla="*/ 1620570 w 2180713"/>
              <a:gd name="connsiteY10" fmla="*/ 1167898 h 4336610"/>
              <a:gd name="connsiteX11" fmla="*/ 1674891 w 2180713"/>
              <a:gd name="connsiteY11" fmla="*/ 995882 h 4336610"/>
              <a:gd name="connsiteX12" fmla="*/ 1874067 w 2180713"/>
              <a:gd name="connsiteY12" fmla="*/ 633743 h 4336610"/>
              <a:gd name="connsiteX13" fmla="*/ 2027976 w 2180713"/>
              <a:gd name="connsiteY13" fmla="*/ 389300 h 4336610"/>
              <a:gd name="connsiteX14" fmla="*/ 2064190 w 2180713"/>
              <a:gd name="connsiteY14" fmla="*/ 325925 h 4336610"/>
              <a:gd name="connsiteX15" fmla="*/ 2172831 w 2180713"/>
              <a:gd name="connsiteY15" fmla="*/ 117696 h 4336610"/>
              <a:gd name="connsiteX16" fmla="*/ 2163778 w 2180713"/>
              <a:gd name="connsiteY16" fmla="*/ 0 h 4336610"/>
              <a:gd name="connsiteX0" fmla="*/ 0 w 2223318"/>
              <a:gd name="connsiteY0" fmla="*/ 4336610 h 4336610"/>
              <a:gd name="connsiteX1" fmla="*/ 298764 w 2223318"/>
              <a:gd name="connsiteY1" fmla="*/ 4028793 h 4336610"/>
              <a:gd name="connsiteX2" fmla="*/ 506994 w 2223318"/>
              <a:gd name="connsiteY2" fmla="*/ 3838670 h 4336610"/>
              <a:gd name="connsiteX3" fmla="*/ 706170 w 2223318"/>
              <a:gd name="connsiteY3" fmla="*/ 3567066 h 4336610"/>
              <a:gd name="connsiteX4" fmla="*/ 832918 w 2223318"/>
              <a:gd name="connsiteY4" fmla="*/ 3286408 h 4336610"/>
              <a:gd name="connsiteX5" fmla="*/ 887239 w 2223318"/>
              <a:gd name="connsiteY5" fmla="*/ 3087232 h 4336610"/>
              <a:gd name="connsiteX6" fmla="*/ 941560 w 2223318"/>
              <a:gd name="connsiteY6" fmla="*/ 2906163 h 4336610"/>
              <a:gd name="connsiteX7" fmla="*/ 968720 w 2223318"/>
              <a:gd name="connsiteY7" fmla="*/ 2643612 h 4336610"/>
              <a:gd name="connsiteX8" fmla="*/ 1076890 w 2223318"/>
              <a:gd name="connsiteY8" fmla="*/ 2464947 h 4336610"/>
              <a:gd name="connsiteX9" fmla="*/ 1330859 w 2223318"/>
              <a:gd name="connsiteY9" fmla="*/ 1874068 h 4336610"/>
              <a:gd name="connsiteX10" fmla="*/ 1620570 w 2223318"/>
              <a:gd name="connsiteY10" fmla="*/ 1167898 h 4336610"/>
              <a:gd name="connsiteX11" fmla="*/ 1674891 w 2223318"/>
              <a:gd name="connsiteY11" fmla="*/ 995882 h 4336610"/>
              <a:gd name="connsiteX12" fmla="*/ 1874067 w 2223318"/>
              <a:gd name="connsiteY12" fmla="*/ 633743 h 4336610"/>
              <a:gd name="connsiteX13" fmla="*/ 2027976 w 2223318"/>
              <a:gd name="connsiteY13" fmla="*/ 389300 h 4336610"/>
              <a:gd name="connsiteX14" fmla="*/ 2064190 w 2223318"/>
              <a:gd name="connsiteY14" fmla="*/ 325925 h 4336610"/>
              <a:gd name="connsiteX15" fmla="*/ 2220456 w 2223318"/>
              <a:gd name="connsiteY15" fmla="*/ 117696 h 4336610"/>
              <a:gd name="connsiteX16" fmla="*/ 2163778 w 2223318"/>
              <a:gd name="connsiteY16" fmla="*/ 0 h 4336610"/>
              <a:gd name="connsiteX0" fmla="*/ 0 w 2221199"/>
              <a:gd name="connsiteY0" fmla="*/ 4336610 h 4336610"/>
              <a:gd name="connsiteX1" fmla="*/ 298764 w 2221199"/>
              <a:gd name="connsiteY1" fmla="*/ 4028793 h 4336610"/>
              <a:gd name="connsiteX2" fmla="*/ 506994 w 2221199"/>
              <a:gd name="connsiteY2" fmla="*/ 3838670 h 4336610"/>
              <a:gd name="connsiteX3" fmla="*/ 706170 w 2221199"/>
              <a:gd name="connsiteY3" fmla="*/ 3567066 h 4336610"/>
              <a:gd name="connsiteX4" fmla="*/ 832918 w 2221199"/>
              <a:gd name="connsiteY4" fmla="*/ 3286408 h 4336610"/>
              <a:gd name="connsiteX5" fmla="*/ 887239 w 2221199"/>
              <a:gd name="connsiteY5" fmla="*/ 3087232 h 4336610"/>
              <a:gd name="connsiteX6" fmla="*/ 941560 w 2221199"/>
              <a:gd name="connsiteY6" fmla="*/ 2906163 h 4336610"/>
              <a:gd name="connsiteX7" fmla="*/ 968720 w 2221199"/>
              <a:gd name="connsiteY7" fmla="*/ 2643612 h 4336610"/>
              <a:gd name="connsiteX8" fmla="*/ 1076890 w 2221199"/>
              <a:gd name="connsiteY8" fmla="*/ 2464947 h 4336610"/>
              <a:gd name="connsiteX9" fmla="*/ 1330859 w 2221199"/>
              <a:gd name="connsiteY9" fmla="*/ 1874068 h 4336610"/>
              <a:gd name="connsiteX10" fmla="*/ 1620570 w 2221199"/>
              <a:gd name="connsiteY10" fmla="*/ 1167898 h 4336610"/>
              <a:gd name="connsiteX11" fmla="*/ 1674891 w 2221199"/>
              <a:gd name="connsiteY11" fmla="*/ 995882 h 4336610"/>
              <a:gd name="connsiteX12" fmla="*/ 1874067 w 2221199"/>
              <a:gd name="connsiteY12" fmla="*/ 633743 h 4336610"/>
              <a:gd name="connsiteX13" fmla="*/ 2027976 w 2221199"/>
              <a:gd name="connsiteY13" fmla="*/ 389300 h 4336610"/>
              <a:gd name="connsiteX14" fmla="*/ 2064190 w 2221199"/>
              <a:gd name="connsiteY14" fmla="*/ 325925 h 4336610"/>
              <a:gd name="connsiteX15" fmla="*/ 2220456 w 2221199"/>
              <a:gd name="connsiteY15" fmla="*/ 117696 h 4336610"/>
              <a:gd name="connsiteX16" fmla="*/ 2163778 w 2221199"/>
              <a:gd name="connsiteY16" fmla="*/ 0 h 4336610"/>
              <a:gd name="connsiteX0" fmla="*/ 0 w 2233612"/>
              <a:gd name="connsiteY0" fmla="*/ 4341372 h 4341372"/>
              <a:gd name="connsiteX1" fmla="*/ 298764 w 2233612"/>
              <a:gd name="connsiteY1" fmla="*/ 4033555 h 4341372"/>
              <a:gd name="connsiteX2" fmla="*/ 506994 w 2233612"/>
              <a:gd name="connsiteY2" fmla="*/ 3843432 h 4341372"/>
              <a:gd name="connsiteX3" fmla="*/ 706170 w 2233612"/>
              <a:gd name="connsiteY3" fmla="*/ 3571828 h 4341372"/>
              <a:gd name="connsiteX4" fmla="*/ 832918 w 2233612"/>
              <a:gd name="connsiteY4" fmla="*/ 3291170 h 4341372"/>
              <a:gd name="connsiteX5" fmla="*/ 887239 w 2233612"/>
              <a:gd name="connsiteY5" fmla="*/ 3091994 h 4341372"/>
              <a:gd name="connsiteX6" fmla="*/ 941560 w 2233612"/>
              <a:gd name="connsiteY6" fmla="*/ 2910925 h 4341372"/>
              <a:gd name="connsiteX7" fmla="*/ 968720 w 2233612"/>
              <a:gd name="connsiteY7" fmla="*/ 2648374 h 4341372"/>
              <a:gd name="connsiteX8" fmla="*/ 1076890 w 2233612"/>
              <a:gd name="connsiteY8" fmla="*/ 2469709 h 4341372"/>
              <a:gd name="connsiteX9" fmla="*/ 1330859 w 2233612"/>
              <a:gd name="connsiteY9" fmla="*/ 1878830 h 4341372"/>
              <a:gd name="connsiteX10" fmla="*/ 1620570 w 2233612"/>
              <a:gd name="connsiteY10" fmla="*/ 1172660 h 4341372"/>
              <a:gd name="connsiteX11" fmla="*/ 1674891 w 2233612"/>
              <a:gd name="connsiteY11" fmla="*/ 1000644 h 4341372"/>
              <a:gd name="connsiteX12" fmla="*/ 1874067 w 2233612"/>
              <a:gd name="connsiteY12" fmla="*/ 638505 h 4341372"/>
              <a:gd name="connsiteX13" fmla="*/ 2027976 w 2233612"/>
              <a:gd name="connsiteY13" fmla="*/ 394062 h 4341372"/>
              <a:gd name="connsiteX14" fmla="*/ 2064190 w 2233612"/>
              <a:gd name="connsiteY14" fmla="*/ 330687 h 4341372"/>
              <a:gd name="connsiteX15" fmla="*/ 2220456 w 2233612"/>
              <a:gd name="connsiteY15" fmla="*/ 122458 h 4341372"/>
              <a:gd name="connsiteX16" fmla="*/ 2216166 w 2233612"/>
              <a:gd name="connsiteY16" fmla="*/ 0 h 4341372"/>
              <a:gd name="connsiteX0" fmla="*/ 0 w 2218087"/>
              <a:gd name="connsiteY0" fmla="*/ 4341372 h 4341372"/>
              <a:gd name="connsiteX1" fmla="*/ 298764 w 2218087"/>
              <a:gd name="connsiteY1" fmla="*/ 4033555 h 4341372"/>
              <a:gd name="connsiteX2" fmla="*/ 506994 w 2218087"/>
              <a:gd name="connsiteY2" fmla="*/ 3843432 h 4341372"/>
              <a:gd name="connsiteX3" fmla="*/ 706170 w 2218087"/>
              <a:gd name="connsiteY3" fmla="*/ 3571828 h 4341372"/>
              <a:gd name="connsiteX4" fmla="*/ 832918 w 2218087"/>
              <a:gd name="connsiteY4" fmla="*/ 3291170 h 4341372"/>
              <a:gd name="connsiteX5" fmla="*/ 887239 w 2218087"/>
              <a:gd name="connsiteY5" fmla="*/ 3091994 h 4341372"/>
              <a:gd name="connsiteX6" fmla="*/ 941560 w 2218087"/>
              <a:gd name="connsiteY6" fmla="*/ 2910925 h 4341372"/>
              <a:gd name="connsiteX7" fmla="*/ 968720 w 2218087"/>
              <a:gd name="connsiteY7" fmla="*/ 2648374 h 4341372"/>
              <a:gd name="connsiteX8" fmla="*/ 1076890 w 2218087"/>
              <a:gd name="connsiteY8" fmla="*/ 2469709 h 4341372"/>
              <a:gd name="connsiteX9" fmla="*/ 1330859 w 2218087"/>
              <a:gd name="connsiteY9" fmla="*/ 1878830 h 4341372"/>
              <a:gd name="connsiteX10" fmla="*/ 1620570 w 2218087"/>
              <a:gd name="connsiteY10" fmla="*/ 1172660 h 4341372"/>
              <a:gd name="connsiteX11" fmla="*/ 1674891 w 2218087"/>
              <a:gd name="connsiteY11" fmla="*/ 1000644 h 4341372"/>
              <a:gd name="connsiteX12" fmla="*/ 1874067 w 2218087"/>
              <a:gd name="connsiteY12" fmla="*/ 638505 h 4341372"/>
              <a:gd name="connsiteX13" fmla="*/ 2027976 w 2218087"/>
              <a:gd name="connsiteY13" fmla="*/ 394062 h 4341372"/>
              <a:gd name="connsiteX14" fmla="*/ 2064190 w 2218087"/>
              <a:gd name="connsiteY14" fmla="*/ 330687 h 4341372"/>
              <a:gd name="connsiteX15" fmla="*/ 2149018 w 2218087"/>
              <a:gd name="connsiteY15" fmla="*/ 108171 h 4341372"/>
              <a:gd name="connsiteX16" fmla="*/ 2216166 w 2218087"/>
              <a:gd name="connsiteY16" fmla="*/ 0 h 4341372"/>
              <a:gd name="connsiteX0" fmla="*/ 0 w 2218087"/>
              <a:gd name="connsiteY0" fmla="*/ 4341372 h 4341372"/>
              <a:gd name="connsiteX1" fmla="*/ 298764 w 2218087"/>
              <a:gd name="connsiteY1" fmla="*/ 4033555 h 4341372"/>
              <a:gd name="connsiteX2" fmla="*/ 506994 w 2218087"/>
              <a:gd name="connsiteY2" fmla="*/ 3843432 h 4341372"/>
              <a:gd name="connsiteX3" fmla="*/ 706170 w 2218087"/>
              <a:gd name="connsiteY3" fmla="*/ 3571828 h 4341372"/>
              <a:gd name="connsiteX4" fmla="*/ 832918 w 2218087"/>
              <a:gd name="connsiteY4" fmla="*/ 3291170 h 4341372"/>
              <a:gd name="connsiteX5" fmla="*/ 887239 w 2218087"/>
              <a:gd name="connsiteY5" fmla="*/ 3091994 h 4341372"/>
              <a:gd name="connsiteX6" fmla="*/ 941560 w 2218087"/>
              <a:gd name="connsiteY6" fmla="*/ 2910925 h 4341372"/>
              <a:gd name="connsiteX7" fmla="*/ 968720 w 2218087"/>
              <a:gd name="connsiteY7" fmla="*/ 2648374 h 4341372"/>
              <a:gd name="connsiteX8" fmla="*/ 1076890 w 2218087"/>
              <a:gd name="connsiteY8" fmla="*/ 2469709 h 4341372"/>
              <a:gd name="connsiteX9" fmla="*/ 1330859 w 2218087"/>
              <a:gd name="connsiteY9" fmla="*/ 1878830 h 4341372"/>
              <a:gd name="connsiteX10" fmla="*/ 1620570 w 2218087"/>
              <a:gd name="connsiteY10" fmla="*/ 1172660 h 4341372"/>
              <a:gd name="connsiteX11" fmla="*/ 1674891 w 2218087"/>
              <a:gd name="connsiteY11" fmla="*/ 1000644 h 4341372"/>
              <a:gd name="connsiteX12" fmla="*/ 1874067 w 2218087"/>
              <a:gd name="connsiteY12" fmla="*/ 638505 h 4341372"/>
              <a:gd name="connsiteX13" fmla="*/ 2027976 w 2218087"/>
              <a:gd name="connsiteY13" fmla="*/ 394062 h 4341372"/>
              <a:gd name="connsiteX14" fmla="*/ 2064190 w 2218087"/>
              <a:gd name="connsiteY14" fmla="*/ 330687 h 4341372"/>
              <a:gd name="connsiteX15" fmla="*/ 2149018 w 2218087"/>
              <a:gd name="connsiteY15" fmla="*/ 108171 h 4341372"/>
              <a:gd name="connsiteX16" fmla="*/ 2216166 w 2218087"/>
              <a:gd name="connsiteY16" fmla="*/ 0 h 4341372"/>
              <a:gd name="connsiteX0" fmla="*/ 0 w 2199657"/>
              <a:gd name="connsiteY0" fmla="*/ 4374709 h 4374709"/>
              <a:gd name="connsiteX1" fmla="*/ 298764 w 2199657"/>
              <a:gd name="connsiteY1" fmla="*/ 4066892 h 4374709"/>
              <a:gd name="connsiteX2" fmla="*/ 506994 w 2199657"/>
              <a:gd name="connsiteY2" fmla="*/ 3876769 h 4374709"/>
              <a:gd name="connsiteX3" fmla="*/ 706170 w 2199657"/>
              <a:gd name="connsiteY3" fmla="*/ 3605165 h 4374709"/>
              <a:gd name="connsiteX4" fmla="*/ 832918 w 2199657"/>
              <a:gd name="connsiteY4" fmla="*/ 3324507 h 4374709"/>
              <a:gd name="connsiteX5" fmla="*/ 887239 w 2199657"/>
              <a:gd name="connsiteY5" fmla="*/ 3125331 h 4374709"/>
              <a:gd name="connsiteX6" fmla="*/ 941560 w 2199657"/>
              <a:gd name="connsiteY6" fmla="*/ 2944262 h 4374709"/>
              <a:gd name="connsiteX7" fmla="*/ 968720 w 2199657"/>
              <a:gd name="connsiteY7" fmla="*/ 2681711 h 4374709"/>
              <a:gd name="connsiteX8" fmla="*/ 1076890 w 2199657"/>
              <a:gd name="connsiteY8" fmla="*/ 2503046 h 4374709"/>
              <a:gd name="connsiteX9" fmla="*/ 1330859 w 2199657"/>
              <a:gd name="connsiteY9" fmla="*/ 1912167 h 4374709"/>
              <a:gd name="connsiteX10" fmla="*/ 1620570 w 2199657"/>
              <a:gd name="connsiteY10" fmla="*/ 1205997 h 4374709"/>
              <a:gd name="connsiteX11" fmla="*/ 1674891 w 2199657"/>
              <a:gd name="connsiteY11" fmla="*/ 1033981 h 4374709"/>
              <a:gd name="connsiteX12" fmla="*/ 1874067 w 2199657"/>
              <a:gd name="connsiteY12" fmla="*/ 671842 h 4374709"/>
              <a:gd name="connsiteX13" fmla="*/ 2027976 w 2199657"/>
              <a:gd name="connsiteY13" fmla="*/ 427399 h 4374709"/>
              <a:gd name="connsiteX14" fmla="*/ 2064190 w 2199657"/>
              <a:gd name="connsiteY14" fmla="*/ 364024 h 4374709"/>
              <a:gd name="connsiteX15" fmla="*/ 2149018 w 2199657"/>
              <a:gd name="connsiteY15" fmla="*/ 141508 h 4374709"/>
              <a:gd name="connsiteX16" fmla="*/ 2197116 w 2199657"/>
              <a:gd name="connsiteY16" fmla="*/ 0 h 4374709"/>
              <a:gd name="connsiteX0" fmla="*/ 0 w 2197116"/>
              <a:gd name="connsiteY0" fmla="*/ 4374709 h 4374709"/>
              <a:gd name="connsiteX1" fmla="*/ 298764 w 2197116"/>
              <a:gd name="connsiteY1" fmla="*/ 4066892 h 4374709"/>
              <a:gd name="connsiteX2" fmla="*/ 506994 w 2197116"/>
              <a:gd name="connsiteY2" fmla="*/ 3876769 h 4374709"/>
              <a:gd name="connsiteX3" fmla="*/ 706170 w 2197116"/>
              <a:gd name="connsiteY3" fmla="*/ 3605165 h 4374709"/>
              <a:gd name="connsiteX4" fmla="*/ 832918 w 2197116"/>
              <a:gd name="connsiteY4" fmla="*/ 3324507 h 4374709"/>
              <a:gd name="connsiteX5" fmla="*/ 887239 w 2197116"/>
              <a:gd name="connsiteY5" fmla="*/ 3125331 h 4374709"/>
              <a:gd name="connsiteX6" fmla="*/ 941560 w 2197116"/>
              <a:gd name="connsiteY6" fmla="*/ 2944262 h 4374709"/>
              <a:gd name="connsiteX7" fmla="*/ 968720 w 2197116"/>
              <a:gd name="connsiteY7" fmla="*/ 2681711 h 4374709"/>
              <a:gd name="connsiteX8" fmla="*/ 1076890 w 2197116"/>
              <a:gd name="connsiteY8" fmla="*/ 2503046 h 4374709"/>
              <a:gd name="connsiteX9" fmla="*/ 1330859 w 2197116"/>
              <a:gd name="connsiteY9" fmla="*/ 1912167 h 4374709"/>
              <a:gd name="connsiteX10" fmla="*/ 1620570 w 2197116"/>
              <a:gd name="connsiteY10" fmla="*/ 1205997 h 4374709"/>
              <a:gd name="connsiteX11" fmla="*/ 1674891 w 2197116"/>
              <a:gd name="connsiteY11" fmla="*/ 1033981 h 4374709"/>
              <a:gd name="connsiteX12" fmla="*/ 1874067 w 2197116"/>
              <a:gd name="connsiteY12" fmla="*/ 671842 h 4374709"/>
              <a:gd name="connsiteX13" fmla="*/ 2027976 w 2197116"/>
              <a:gd name="connsiteY13" fmla="*/ 427399 h 4374709"/>
              <a:gd name="connsiteX14" fmla="*/ 2064190 w 2197116"/>
              <a:gd name="connsiteY14" fmla="*/ 364024 h 4374709"/>
              <a:gd name="connsiteX15" fmla="*/ 2149018 w 2197116"/>
              <a:gd name="connsiteY15" fmla="*/ 141508 h 4374709"/>
              <a:gd name="connsiteX16" fmla="*/ 2197116 w 2197116"/>
              <a:gd name="connsiteY16" fmla="*/ 0 h 4374709"/>
              <a:gd name="connsiteX0" fmla="*/ 0 w 2197116"/>
              <a:gd name="connsiteY0" fmla="*/ 4374709 h 4374709"/>
              <a:gd name="connsiteX1" fmla="*/ 298764 w 2197116"/>
              <a:gd name="connsiteY1" fmla="*/ 4066892 h 4374709"/>
              <a:gd name="connsiteX2" fmla="*/ 506994 w 2197116"/>
              <a:gd name="connsiteY2" fmla="*/ 3876769 h 4374709"/>
              <a:gd name="connsiteX3" fmla="*/ 706170 w 2197116"/>
              <a:gd name="connsiteY3" fmla="*/ 3605165 h 4374709"/>
              <a:gd name="connsiteX4" fmla="*/ 832918 w 2197116"/>
              <a:gd name="connsiteY4" fmla="*/ 3324507 h 4374709"/>
              <a:gd name="connsiteX5" fmla="*/ 887239 w 2197116"/>
              <a:gd name="connsiteY5" fmla="*/ 3125331 h 4374709"/>
              <a:gd name="connsiteX6" fmla="*/ 941560 w 2197116"/>
              <a:gd name="connsiteY6" fmla="*/ 2944262 h 4374709"/>
              <a:gd name="connsiteX7" fmla="*/ 968720 w 2197116"/>
              <a:gd name="connsiteY7" fmla="*/ 2681711 h 4374709"/>
              <a:gd name="connsiteX8" fmla="*/ 1076890 w 2197116"/>
              <a:gd name="connsiteY8" fmla="*/ 2503046 h 4374709"/>
              <a:gd name="connsiteX9" fmla="*/ 1330859 w 2197116"/>
              <a:gd name="connsiteY9" fmla="*/ 1912167 h 4374709"/>
              <a:gd name="connsiteX10" fmla="*/ 1620570 w 2197116"/>
              <a:gd name="connsiteY10" fmla="*/ 1205997 h 4374709"/>
              <a:gd name="connsiteX11" fmla="*/ 1674891 w 2197116"/>
              <a:gd name="connsiteY11" fmla="*/ 1033981 h 4374709"/>
              <a:gd name="connsiteX12" fmla="*/ 1874067 w 2197116"/>
              <a:gd name="connsiteY12" fmla="*/ 671842 h 4374709"/>
              <a:gd name="connsiteX13" fmla="*/ 2027976 w 2197116"/>
              <a:gd name="connsiteY13" fmla="*/ 427399 h 4374709"/>
              <a:gd name="connsiteX14" fmla="*/ 2064190 w 2197116"/>
              <a:gd name="connsiteY14" fmla="*/ 364024 h 4374709"/>
              <a:gd name="connsiteX15" fmla="*/ 2149018 w 2197116"/>
              <a:gd name="connsiteY15" fmla="*/ 141508 h 4374709"/>
              <a:gd name="connsiteX16" fmla="*/ 2197116 w 2197116"/>
              <a:gd name="connsiteY16" fmla="*/ 0 h 4374709"/>
              <a:gd name="connsiteX0" fmla="*/ 0 w 2197116"/>
              <a:gd name="connsiteY0" fmla="*/ 4374709 h 4374709"/>
              <a:gd name="connsiteX1" fmla="*/ 298764 w 2197116"/>
              <a:gd name="connsiteY1" fmla="*/ 4066892 h 4374709"/>
              <a:gd name="connsiteX2" fmla="*/ 506994 w 2197116"/>
              <a:gd name="connsiteY2" fmla="*/ 3876769 h 4374709"/>
              <a:gd name="connsiteX3" fmla="*/ 706170 w 2197116"/>
              <a:gd name="connsiteY3" fmla="*/ 3605165 h 4374709"/>
              <a:gd name="connsiteX4" fmla="*/ 832918 w 2197116"/>
              <a:gd name="connsiteY4" fmla="*/ 3324507 h 4374709"/>
              <a:gd name="connsiteX5" fmla="*/ 887239 w 2197116"/>
              <a:gd name="connsiteY5" fmla="*/ 3125331 h 4374709"/>
              <a:gd name="connsiteX6" fmla="*/ 941560 w 2197116"/>
              <a:gd name="connsiteY6" fmla="*/ 2944262 h 4374709"/>
              <a:gd name="connsiteX7" fmla="*/ 968720 w 2197116"/>
              <a:gd name="connsiteY7" fmla="*/ 2681711 h 4374709"/>
              <a:gd name="connsiteX8" fmla="*/ 1076890 w 2197116"/>
              <a:gd name="connsiteY8" fmla="*/ 2503046 h 4374709"/>
              <a:gd name="connsiteX9" fmla="*/ 1330859 w 2197116"/>
              <a:gd name="connsiteY9" fmla="*/ 1912167 h 4374709"/>
              <a:gd name="connsiteX10" fmla="*/ 1620570 w 2197116"/>
              <a:gd name="connsiteY10" fmla="*/ 1205997 h 4374709"/>
              <a:gd name="connsiteX11" fmla="*/ 1674891 w 2197116"/>
              <a:gd name="connsiteY11" fmla="*/ 1033981 h 4374709"/>
              <a:gd name="connsiteX12" fmla="*/ 1874067 w 2197116"/>
              <a:gd name="connsiteY12" fmla="*/ 671842 h 4374709"/>
              <a:gd name="connsiteX13" fmla="*/ 2027976 w 2197116"/>
              <a:gd name="connsiteY13" fmla="*/ 427399 h 4374709"/>
              <a:gd name="connsiteX14" fmla="*/ 2064190 w 2197116"/>
              <a:gd name="connsiteY14" fmla="*/ 364024 h 4374709"/>
              <a:gd name="connsiteX15" fmla="*/ 2175212 w 2197116"/>
              <a:gd name="connsiteY15" fmla="*/ 124839 h 4374709"/>
              <a:gd name="connsiteX16" fmla="*/ 2197116 w 2197116"/>
              <a:gd name="connsiteY16" fmla="*/ 0 h 4374709"/>
              <a:gd name="connsiteX0" fmla="*/ 0 w 2178783"/>
              <a:gd name="connsiteY0" fmla="*/ 4417571 h 4417571"/>
              <a:gd name="connsiteX1" fmla="*/ 298764 w 2178783"/>
              <a:gd name="connsiteY1" fmla="*/ 4109754 h 4417571"/>
              <a:gd name="connsiteX2" fmla="*/ 506994 w 2178783"/>
              <a:gd name="connsiteY2" fmla="*/ 3919631 h 4417571"/>
              <a:gd name="connsiteX3" fmla="*/ 706170 w 2178783"/>
              <a:gd name="connsiteY3" fmla="*/ 3648027 h 4417571"/>
              <a:gd name="connsiteX4" fmla="*/ 832918 w 2178783"/>
              <a:gd name="connsiteY4" fmla="*/ 3367369 h 4417571"/>
              <a:gd name="connsiteX5" fmla="*/ 887239 w 2178783"/>
              <a:gd name="connsiteY5" fmla="*/ 3168193 h 4417571"/>
              <a:gd name="connsiteX6" fmla="*/ 941560 w 2178783"/>
              <a:gd name="connsiteY6" fmla="*/ 2987124 h 4417571"/>
              <a:gd name="connsiteX7" fmla="*/ 968720 w 2178783"/>
              <a:gd name="connsiteY7" fmla="*/ 2724573 h 4417571"/>
              <a:gd name="connsiteX8" fmla="*/ 1076890 w 2178783"/>
              <a:gd name="connsiteY8" fmla="*/ 2545908 h 4417571"/>
              <a:gd name="connsiteX9" fmla="*/ 1330859 w 2178783"/>
              <a:gd name="connsiteY9" fmla="*/ 1955029 h 4417571"/>
              <a:gd name="connsiteX10" fmla="*/ 1620570 w 2178783"/>
              <a:gd name="connsiteY10" fmla="*/ 1248859 h 4417571"/>
              <a:gd name="connsiteX11" fmla="*/ 1674891 w 2178783"/>
              <a:gd name="connsiteY11" fmla="*/ 1076843 h 4417571"/>
              <a:gd name="connsiteX12" fmla="*/ 1874067 w 2178783"/>
              <a:gd name="connsiteY12" fmla="*/ 714704 h 4417571"/>
              <a:gd name="connsiteX13" fmla="*/ 2027976 w 2178783"/>
              <a:gd name="connsiteY13" fmla="*/ 470261 h 4417571"/>
              <a:gd name="connsiteX14" fmla="*/ 2064190 w 2178783"/>
              <a:gd name="connsiteY14" fmla="*/ 406886 h 4417571"/>
              <a:gd name="connsiteX15" fmla="*/ 2175212 w 2178783"/>
              <a:gd name="connsiteY15" fmla="*/ 167701 h 4417571"/>
              <a:gd name="connsiteX16" fmla="*/ 2178066 w 2178783"/>
              <a:gd name="connsiteY16" fmla="*/ 0 h 4417571"/>
              <a:gd name="connsiteX0" fmla="*/ 0 w 2184087"/>
              <a:gd name="connsiteY0" fmla="*/ 4417571 h 4417571"/>
              <a:gd name="connsiteX1" fmla="*/ 298764 w 2184087"/>
              <a:gd name="connsiteY1" fmla="*/ 4109754 h 4417571"/>
              <a:gd name="connsiteX2" fmla="*/ 506994 w 2184087"/>
              <a:gd name="connsiteY2" fmla="*/ 3919631 h 4417571"/>
              <a:gd name="connsiteX3" fmla="*/ 706170 w 2184087"/>
              <a:gd name="connsiteY3" fmla="*/ 3648027 h 4417571"/>
              <a:gd name="connsiteX4" fmla="*/ 832918 w 2184087"/>
              <a:gd name="connsiteY4" fmla="*/ 3367369 h 4417571"/>
              <a:gd name="connsiteX5" fmla="*/ 887239 w 2184087"/>
              <a:gd name="connsiteY5" fmla="*/ 3168193 h 4417571"/>
              <a:gd name="connsiteX6" fmla="*/ 941560 w 2184087"/>
              <a:gd name="connsiteY6" fmla="*/ 2987124 h 4417571"/>
              <a:gd name="connsiteX7" fmla="*/ 968720 w 2184087"/>
              <a:gd name="connsiteY7" fmla="*/ 2724573 h 4417571"/>
              <a:gd name="connsiteX8" fmla="*/ 1076890 w 2184087"/>
              <a:gd name="connsiteY8" fmla="*/ 2545908 h 4417571"/>
              <a:gd name="connsiteX9" fmla="*/ 1330859 w 2184087"/>
              <a:gd name="connsiteY9" fmla="*/ 1955029 h 4417571"/>
              <a:gd name="connsiteX10" fmla="*/ 1620570 w 2184087"/>
              <a:gd name="connsiteY10" fmla="*/ 1248859 h 4417571"/>
              <a:gd name="connsiteX11" fmla="*/ 1674891 w 2184087"/>
              <a:gd name="connsiteY11" fmla="*/ 1076843 h 4417571"/>
              <a:gd name="connsiteX12" fmla="*/ 1874067 w 2184087"/>
              <a:gd name="connsiteY12" fmla="*/ 714704 h 4417571"/>
              <a:gd name="connsiteX13" fmla="*/ 2027976 w 2184087"/>
              <a:gd name="connsiteY13" fmla="*/ 470261 h 4417571"/>
              <a:gd name="connsiteX14" fmla="*/ 2064190 w 2184087"/>
              <a:gd name="connsiteY14" fmla="*/ 406886 h 4417571"/>
              <a:gd name="connsiteX15" fmla="*/ 2175212 w 2184087"/>
              <a:gd name="connsiteY15" fmla="*/ 167701 h 4417571"/>
              <a:gd name="connsiteX16" fmla="*/ 2178066 w 2184087"/>
              <a:gd name="connsiteY16" fmla="*/ 0 h 4417571"/>
              <a:gd name="connsiteX0" fmla="*/ 0 w 2208372"/>
              <a:gd name="connsiteY0" fmla="*/ 4417571 h 4417571"/>
              <a:gd name="connsiteX1" fmla="*/ 298764 w 2208372"/>
              <a:gd name="connsiteY1" fmla="*/ 4109754 h 4417571"/>
              <a:gd name="connsiteX2" fmla="*/ 506994 w 2208372"/>
              <a:gd name="connsiteY2" fmla="*/ 3919631 h 4417571"/>
              <a:gd name="connsiteX3" fmla="*/ 706170 w 2208372"/>
              <a:gd name="connsiteY3" fmla="*/ 3648027 h 4417571"/>
              <a:gd name="connsiteX4" fmla="*/ 832918 w 2208372"/>
              <a:gd name="connsiteY4" fmla="*/ 3367369 h 4417571"/>
              <a:gd name="connsiteX5" fmla="*/ 887239 w 2208372"/>
              <a:gd name="connsiteY5" fmla="*/ 3168193 h 4417571"/>
              <a:gd name="connsiteX6" fmla="*/ 941560 w 2208372"/>
              <a:gd name="connsiteY6" fmla="*/ 2987124 h 4417571"/>
              <a:gd name="connsiteX7" fmla="*/ 968720 w 2208372"/>
              <a:gd name="connsiteY7" fmla="*/ 2724573 h 4417571"/>
              <a:gd name="connsiteX8" fmla="*/ 1076890 w 2208372"/>
              <a:gd name="connsiteY8" fmla="*/ 2545908 h 4417571"/>
              <a:gd name="connsiteX9" fmla="*/ 1330859 w 2208372"/>
              <a:gd name="connsiteY9" fmla="*/ 1955029 h 4417571"/>
              <a:gd name="connsiteX10" fmla="*/ 1620570 w 2208372"/>
              <a:gd name="connsiteY10" fmla="*/ 1248859 h 4417571"/>
              <a:gd name="connsiteX11" fmla="*/ 1674891 w 2208372"/>
              <a:gd name="connsiteY11" fmla="*/ 1076843 h 4417571"/>
              <a:gd name="connsiteX12" fmla="*/ 1874067 w 2208372"/>
              <a:gd name="connsiteY12" fmla="*/ 714704 h 4417571"/>
              <a:gd name="connsiteX13" fmla="*/ 2027976 w 2208372"/>
              <a:gd name="connsiteY13" fmla="*/ 470261 h 4417571"/>
              <a:gd name="connsiteX14" fmla="*/ 2064190 w 2208372"/>
              <a:gd name="connsiteY14" fmla="*/ 406886 h 4417571"/>
              <a:gd name="connsiteX15" fmla="*/ 2203787 w 2208372"/>
              <a:gd name="connsiteY15" fmla="*/ 167701 h 4417571"/>
              <a:gd name="connsiteX16" fmla="*/ 2178066 w 2208372"/>
              <a:gd name="connsiteY16" fmla="*/ 0 h 4417571"/>
              <a:gd name="connsiteX0" fmla="*/ 0 w 2195549"/>
              <a:gd name="connsiteY0" fmla="*/ 4417571 h 4417571"/>
              <a:gd name="connsiteX1" fmla="*/ 298764 w 2195549"/>
              <a:gd name="connsiteY1" fmla="*/ 4109754 h 4417571"/>
              <a:gd name="connsiteX2" fmla="*/ 506994 w 2195549"/>
              <a:gd name="connsiteY2" fmla="*/ 3919631 h 4417571"/>
              <a:gd name="connsiteX3" fmla="*/ 706170 w 2195549"/>
              <a:gd name="connsiteY3" fmla="*/ 3648027 h 4417571"/>
              <a:gd name="connsiteX4" fmla="*/ 832918 w 2195549"/>
              <a:gd name="connsiteY4" fmla="*/ 3367369 h 4417571"/>
              <a:gd name="connsiteX5" fmla="*/ 887239 w 2195549"/>
              <a:gd name="connsiteY5" fmla="*/ 3168193 h 4417571"/>
              <a:gd name="connsiteX6" fmla="*/ 941560 w 2195549"/>
              <a:gd name="connsiteY6" fmla="*/ 2987124 h 4417571"/>
              <a:gd name="connsiteX7" fmla="*/ 968720 w 2195549"/>
              <a:gd name="connsiteY7" fmla="*/ 2724573 h 4417571"/>
              <a:gd name="connsiteX8" fmla="*/ 1076890 w 2195549"/>
              <a:gd name="connsiteY8" fmla="*/ 2545908 h 4417571"/>
              <a:gd name="connsiteX9" fmla="*/ 1330859 w 2195549"/>
              <a:gd name="connsiteY9" fmla="*/ 1955029 h 4417571"/>
              <a:gd name="connsiteX10" fmla="*/ 1620570 w 2195549"/>
              <a:gd name="connsiteY10" fmla="*/ 1248859 h 4417571"/>
              <a:gd name="connsiteX11" fmla="*/ 1674891 w 2195549"/>
              <a:gd name="connsiteY11" fmla="*/ 1076843 h 4417571"/>
              <a:gd name="connsiteX12" fmla="*/ 1874067 w 2195549"/>
              <a:gd name="connsiteY12" fmla="*/ 714704 h 4417571"/>
              <a:gd name="connsiteX13" fmla="*/ 2027976 w 2195549"/>
              <a:gd name="connsiteY13" fmla="*/ 470261 h 4417571"/>
              <a:gd name="connsiteX14" fmla="*/ 2064190 w 2195549"/>
              <a:gd name="connsiteY14" fmla="*/ 406886 h 4417571"/>
              <a:gd name="connsiteX15" fmla="*/ 2189500 w 2195549"/>
              <a:gd name="connsiteY15" fmla="*/ 167701 h 4417571"/>
              <a:gd name="connsiteX16" fmla="*/ 2178066 w 2195549"/>
              <a:gd name="connsiteY16" fmla="*/ 0 h 4417571"/>
              <a:gd name="connsiteX0" fmla="*/ 0 w 2203848"/>
              <a:gd name="connsiteY0" fmla="*/ 4417571 h 4417571"/>
              <a:gd name="connsiteX1" fmla="*/ 298764 w 2203848"/>
              <a:gd name="connsiteY1" fmla="*/ 4109754 h 4417571"/>
              <a:gd name="connsiteX2" fmla="*/ 506994 w 2203848"/>
              <a:gd name="connsiteY2" fmla="*/ 3919631 h 4417571"/>
              <a:gd name="connsiteX3" fmla="*/ 706170 w 2203848"/>
              <a:gd name="connsiteY3" fmla="*/ 3648027 h 4417571"/>
              <a:gd name="connsiteX4" fmla="*/ 832918 w 2203848"/>
              <a:gd name="connsiteY4" fmla="*/ 3367369 h 4417571"/>
              <a:gd name="connsiteX5" fmla="*/ 887239 w 2203848"/>
              <a:gd name="connsiteY5" fmla="*/ 3168193 h 4417571"/>
              <a:gd name="connsiteX6" fmla="*/ 941560 w 2203848"/>
              <a:gd name="connsiteY6" fmla="*/ 2987124 h 4417571"/>
              <a:gd name="connsiteX7" fmla="*/ 968720 w 2203848"/>
              <a:gd name="connsiteY7" fmla="*/ 2724573 h 4417571"/>
              <a:gd name="connsiteX8" fmla="*/ 1076890 w 2203848"/>
              <a:gd name="connsiteY8" fmla="*/ 2545908 h 4417571"/>
              <a:gd name="connsiteX9" fmla="*/ 1330859 w 2203848"/>
              <a:gd name="connsiteY9" fmla="*/ 1955029 h 4417571"/>
              <a:gd name="connsiteX10" fmla="*/ 1620570 w 2203848"/>
              <a:gd name="connsiteY10" fmla="*/ 1248859 h 4417571"/>
              <a:gd name="connsiteX11" fmla="*/ 1674891 w 2203848"/>
              <a:gd name="connsiteY11" fmla="*/ 1076843 h 4417571"/>
              <a:gd name="connsiteX12" fmla="*/ 1874067 w 2203848"/>
              <a:gd name="connsiteY12" fmla="*/ 714704 h 4417571"/>
              <a:gd name="connsiteX13" fmla="*/ 2027976 w 2203848"/>
              <a:gd name="connsiteY13" fmla="*/ 470261 h 4417571"/>
              <a:gd name="connsiteX14" fmla="*/ 2064190 w 2203848"/>
              <a:gd name="connsiteY14" fmla="*/ 406886 h 4417571"/>
              <a:gd name="connsiteX15" fmla="*/ 2189500 w 2203848"/>
              <a:gd name="connsiteY15" fmla="*/ 167701 h 4417571"/>
              <a:gd name="connsiteX16" fmla="*/ 2178066 w 2203848"/>
              <a:gd name="connsiteY16" fmla="*/ 0 h 4417571"/>
              <a:gd name="connsiteX0" fmla="*/ 0 w 2192475"/>
              <a:gd name="connsiteY0" fmla="*/ 4417571 h 4417571"/>
              <a:gd name="connsiteX1" fmla="*/ 298764 w 2192475"/>
              <a:gd name="connsiteY1" fmla="*/ 4109754 h 4417571"/>
              <a:gd name="connsiteX2" fmla="*/ 506994 w 2192475"/>
              <a:gd name="connsiteY2" fmla="*/ 3919631 h 4417571"/>
              <a:gd name="connsiteX3" fmla="*/ 706170 w 2192475"/>
              <a:gd name="connsiteY3" fmla="*/ 3648027 h 4417571"/>
              <a:gd name="connsiteX4" fmla="*/ 832918 w 2192475"/>
              <a:gd name="connsiteY4" fmla="*/ 3367369 h 4417571"/>
              <a:gd name="connsiteX5" fmla="*/ 887239 w 2192475"/>
              <a:gd name="connsiteY5" fmla="*/ 3168193 h 4417571"/>
              <a:gd name="connsiteX6" fmla="*/ 941560 w 2192475"/>
              <a:gd name="connsiteY6" fmla="*/ 2987124 h 4417571"/>
              <a:gd name="connsiteX7" fmla="*/ 968720 w 2192475"/>
              <a:gd name="connsiteY7" fmla="*/ 2724573 h 4417571"/>
              <a:gd name="connsiteX8" fmla="*/ 1076890 w 2192475"/>
              <a:gd name="connsiteY8" fmla="*/ 2545908 h 4417571"/>
              <a:gd name="connsiteX9" fmla="*/ 1330859 w 2192475"/>
              <a:gd name="connsiteY9" fmla="*/ 1955029 h 4417571"/>
              <a:gd name="connsiteX10" fmla="*/ 1620570 w 2192475"/>
              <a:gd name="connsiteY10" fmla="*/ 1248859 h 4417571"/>
              <a:gd name="connsiteX11" fmla="*/ 1674891 w 2192475"/>
              <a:gd name="connsiteY11" fmla="*/ 1076843 h 4417571"/>
              <a:gd name="connsiteX12" fmla="*/ 1874067 w 2192475"/>
              <a:gd name="connsiteY12" fmla="*/ 714704 h 4417571"/>
              <a:gd name="connsiteX13" fmla="*/ 2027976 w 2192475"/>
              <a:gd name="connsiteY13" fmla="*/ 470261 h 4417571"/>
              <a:gd name="connsiteX14" fmla="*/ 2064190 w 2192475"/>
              <a:gd name="connsiteY14" fmla="*/ 406886 h 4417571"/>
              <a:gd name="connsiteX15" fmla="*/ 2189500 w 2192475"/>
              <a:gd name="connsiteY15" fmla="*/ 167701 h 4417571"/>
              <a:gd name="connsiteX16" fmla="*/ 2178066 w 2192475"/>
              <a:gd name="connsiteY16" fmla="*/ 0 h 4417571"/>
              <a:gd name="connsiteX0" fmla="*/ 0 w 2229686"/>
              <a:gd name="connsiteY0" fmla="*/ 4417571 h 4417571"/>
              <a:gd name="connsiteX1" fmla="*/ 298764 w 2229686"/>
              <a:gd name="connsiteY1" fmla="*/ 4109754 h 4417571"/>
              <a:gd name="connsiteX2" fmla="*/ 506994 w 2229686"/>
              <a:gd name="connsiteY2" fmla="*/ 3919631 h 4417571"/>
              <a:gd name="connsiteX3" fmla="*/ 706170 w 2229686"/>
              <a:gd name="connsiteY3" fmla="*/ 3648027 h 4417571"/>
              <a:gd name="connsiteX4" fmla="*/ 832918 w 2229686"/>
              <a:gd name="connsiteY4" fmla="*/ 3367369 h 4417571"/>
              <a:gd name="connsiteX5" fmla="*/ 887239 w 2229686"/>
              <a:gd name="connsiteY5" fmla="*/ 3168193 h 4417571"/>
              <a:gd name="connsiteX6" fmla="*/ 941560 w 2229686"/>
              <a:gd name="connsiteY6" fmla="*/ 2987124 h 4417571"/>
              <a:gd name="connsiteX7" fmla="*/ 968720 w 2229686"/>
              <a:gd name="connsiteY7" fmla="*/ 2724573 h 4417571"/>
              <a:gd name="connsiteX8" fmla="*/ 1076890 w 2229686"/>
              <a:gd name="connsiteY8" fmla="*/ 2545908 h 4417571"/>
              <a:gd name="connsiteX9" fmla="*/ 1330859 w 2229686"/>
              <a:gd name="connsiteY9" fmla="*/ 1955029 h 4417571"/>
              <a:gd name="connsiteX10" fmla="*/ 1620570 w 2229686"/>
              <a:gd name="connsiteY10" fmla="*/ 1248859 h 4417571"/>
              <a:gd name="connsiteX11" fmla="*/ 1674891 w 2229686"/>
              <a:gd name="connsiteY11" fmla="*/ 1076843 h 4417571"/>
              <a:gd name="connsiteX12" fmla="*/ 1874067 w 2229686"/>
              <a:gd name="connsiteY12" fmla="*/ 714704 h 4417571"/>
              <a:gd name="connsiteX13" fmla="*/ 2027976 w 2229686"/>
              <a:gd name="connsiteY13" fmla="*/ 470261 h 4417571"/>
              <a:gd name="connsiteX14" fmla="*/ 2064190 w 2229686"/>
              <a:gd name="connsiteY14" fmla="*/ 406886 h 4417571"/>
              <a:gd name="connsiteX15" fmla="*/ 2227600 w 2229686"/>
              <a:gd name="connsiteY15" fmla="*/ 144841 h 4417571"/>
              <a:gd name="connsiteX16" fmla="*/ 2178066 w 2229686"/>
              <a:gd name="connsiteY16" fmla="*/ 0 h 4417571"/>
              <a:gd name="connsiteX0" fmla="*/ 0 w 2178066"/>
              <a:gd name="connsiteY0" fmla="*/ 4417571 h 4417571"/>
              <a:gd name="connsiteX1" fmla="*/ 298764 w 2178066"/>
              <a:gd name="connsiteY1" fmla="*/ 4109754 h 4417571"/>
              <a:gd name="connsiteX2" fmla="*/ 506994 w 2178066"/>
              <a:gd name="connsiteY2" fmla="*/ 3919631 h 4417571"/>
              <a:gd name="connsiteX3" fmla="*/ 706170 w 2178066"/>
              <a:gd name="connsiteY3" fmla="*/ 3648027 h 4417571"/>
              <a:gd name="connsiteX4" fmla="*/ 832918 w 2178066"/>
              <a:gd name="connsiteY4" fmla="*/ 3367369 h 4417571"/>
              <a:gd name="connsiteX5" fmla="*/ 887239 w 2178066"/>
              <a:gd name="connsiteY5" fmla="*/ 3168193 h 4417571"/>
              <a:gd name="connsiteX6" fmla="*/ 941560 w 2178066"/>
              <a:gd name="connsiteY6" fmla="*/ 2987124 h 4417571"/>
              <a:gd name="connsiteX7" fmla="*/ 968720 w 2178066"/>
              <a:gd name="connsiteY7" fmla="*/ 2724573 h 4417571"/>
              <a:gd name="connsiteX8" fmla="*/ 1076890 w 2178066"/>
              <a:gd name="connsiteY8" fmla="*/ 2545908 h 4417571"/>
              <a:gd name="connsiteX9" fmla="*/ 1330859 w 2178066"/>
              <a:gd name="connsiteY9" fmla="*/ 1955029 h 4417571"/>
              <a:gd name="connsiteX10" fmla="*/ 1620570 w 2178066"/>
              <a:gd name="connsiteY10" fmla="*/ 1248859 h 4417571"/>
              <a:gd name="connsiteX11" fmla="*/ 1674891 w 2178066"/>
              <a:gd name="connsiteY11" fmla="*/ 1076843 h 4417571"/>
              <a:gd name="connsiteX12" fmla="*/ 1874067 w 2178066"/>
              <a:gd name="connsiteY12" fmla="*/ 714704 h 4417571"/>
              <a:gd name="connsiteX13" fmla="*/ 2027976 w 2178066"/>
              <a:gd name="connsiteY13" fmla="*/ 470261 h 4417571"/>
              <a:gd name="connsiteX14" fmla="*/ 2064190 w 2178066"/>
              <a:gd name="connsiteY14" fmla="*/ 406886 h 4417571"/>
              <a:gd name="connsiteX15" fmla="*/ 2120920 w 2178066"/>
              <a:gd name="connsiteY15" fmla="*/ 282001 h 4417571"/>
              <a:gd name="connsiteX16" fmla="*/ 2178066 w 2178066"/>
              <a:gd name="connsiteY16" fmla="*/ 0 h 4417571"/>
              <a:gd name="connsiteX0" fmla="*/ 0 w 2330466"/>
              <a:gd name="connsiteY0" fmla="*/ 4693796 h 4693796"/>
              <a:gd name="connsiteX1" fmla="*/ 298764 w 2330466"/>
              <a:gd name="connsiteY1" fmla="*/ 4385979 h 4693796"/>
              <a:gd name="connsiteX2" fmla="*/ 506994 w 2330466"/>
              <a:gd name="connsiteY2" fmla="*/ 4195856 h 4693796"/>
              <a:gd name="connsiteX3" fmla="*/ 706170 w 2330466"/>
              <a:gd name="connsiteY3" fmla="*/ 3924252 h 4693796"/>
              <a:gd name="connsiteX4" fmla="*/ 832918 w 2330466"/>
              <a:gd name="connsiteY4" fmla="*/ 3643594 h 4693796"/>
              <a:gd name="connsiteX5" fmla="*/ 887239 w 2330466"/>
              <a:gd name="connsiteY5" fmla="*/ 3444418 h 4693796"/>
              <a:gd name="connsiteX6" fmla="*/ 941560 w 2330466"/>
              <a:gd name="connsiteY6" fmla="*/ 3263349 h 4693796"/>
              <a:gd name="connsiteX7" fmla="*/ 968720 w 2330466"/>
              <a:gd name="connsiteY7" fmla="*/ 3000798 h 4693796"/>
              <a:gd name="connsiteX8" fmla="*/ 1076890 w 2330466"/>
              <a:gd name="connsiteY8" fmla="*/ 2822133 h 4693796"/>
              <a:gd name="connsiteX9" fmla="*/ 1330859 w 2330466"/>
              <a:gd name="connsiteY9" fmla="*/ 2231254 h 4693796"/>
              <a:gd name="connsiteX10" fmla="*/ 1620570 w 2330466"/>
              <a:gd name="connsiteY10" fmla="*/ 1525084 h 4693796"/>
              <a:gd name="connsiteX11" fmla="*/ 1674891 w 2330466"/>
              <a:gd name="connsiteY11" fmla="*/ 1353068 h 4693796"/>
              <a:gd name="connsiteX12" fmla="*/ 1874067 w 2330466"/>
              <a:gd name="connsiteY12" fmla="*/ 990929 h 4693796"/>
              <a:gd name="connsiteX13" fmla="*/ 2027976 w 2330466"/>
              <a:gd name="connsiteY13" fmla="*/ 746486 h 4693796"/>
              <a:gd name="connsiteX14" fmla="*/ 2064190 w 2330466"/>
              <a:gd name="connsiteY14" fmla="*/ 683111 h 4693796"/>
              <a:gd name="connsiteX15" fmla="*/ 2120920 w 2330466"/>
              <a:gd name="connsiteY15" fmla="*/ 558226 h 4693796"/>
              <a:gd name="connsiteX16" fmla="*/ 2330466 w 2330466"/>
              <a:gd name="connsiteY16" fmla="*/ 0 h 4693796"/>
              <a:gd name="connsiteX0" fmla="*/ 0 w 2425716"/>
              <a:gd name="connsiteY0" fmla="*/ 4827146 h 4827146"/>
              <a:gd name="connsiteX1" fmla="*/ 298764 w 2425716"/>
              <a:gd name="connsiteY1" fmla="*/ 4519329 h 4827146"/>
              <a:gd name="connsiteX2" fmla="*/ 506994 w 2425716"/>
              <a:gd name="connsiteY2" fmla="*/ 4329206 h 4827146"/>
              <a:gd name="connsiteX3" fmla="*/ 706170 w 2425716"/>
              <a:gd name="connsiteY3" fmla="*/ 4057602 h 4827146"/>
              <a:gd name="connsiteX4" fmla="*/ 832918 w 2425716"/>
              <a:gd name="connsiteY4" fmla="*/ 3776944 h 4827146"/>
              <a:gd name="connsiteX5" fmla="*/ 887239 w 2425716"/>
              <a:gd name="connsiteY5" fmla="*/ 3577768 h 4827146"/>
              <a:gd name="connsiteX6" fmla="*/ 941560 w 2425716"/>
              <a:gd name="connsiteY6" fmla="*/ 3396699 h 4827146"/>
              <a:gd name="connsiteX7" fmla="*/ 968720 w 2425716"/>
              <a:gd name="connsiteY7" fmla="*/ 3134148 h 4827146"/>
              <a:gd name="connsiteX8" fmla="*/ 1076890 w 2425716"/>
              <a:gd name="connsiteY8" fmla="*/ 2955483 h 4827146"/>
              <a:gd name="connsiteX9" fmla="*/ 1330859 w 2425716"/>
              <a:gd name="connsiteY9" fmla="*/ 2364604 h 4827146"/>
              <a:gd name="connsiteX10" fmla="*/ 1620570 w 2425716"/>
              <a:gd name="connsiteY10" fmla="*/ 1658434 h 4827146"/>
              <a:gd name="connsiteX11" fmla="*/ 1674891 w 2425716"/>
              <a:gd name="connsiteY11" fmla="*/ 1486418 h 4827146"/>
              <a:gd name="connsiteX12" fmla="*/ 1874067 w 2425716"/>
              <a:gd name="connsiteY12" fmla="*/ 1124279 h 4827146"/>
              <a:gd name="connsiteX13" fmla="*/ 2027976 w 2425716"/>
              <a:gd name="connsiteY13" fmla="*/ 879836 h 4827146"/>
              <a:gd name="connsiteX14" fmla="*/ 2064190 w 2425716"/>
              <a:gd name="connsiteY14" fmla="*/ 816461 h 4827146"/>
              <a:gd name="connsiteX15" fmla="*/ 2120920 w 2425716"/>
              <a:gd name="connsiteY15" fmla="*/ 691576 h 4827146"/>
              <a:gd name="connsiteX16" fmla="*/ 2425716 w 2425716"/>
              <a:gd name="connsiteY16" fmla="*/ 0 h 482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25716" h="4827146">
                <a:moveTo>
                  <a:pt x="0" y="4827146"/>
                </a:moveTo>
                <a:cubicBezTo>
                  <a:pt x="107132" y="4714732"/>
                  <a:pt x="214265" y="4602319"/>
                  <a:pt x="298764" y="4519329"/>
                </a:cubicBezTo>
                <a:cubicBezTo>
                  <a:pt x="383263" y="4436339"/>
                  <a:pt x="439093" y="4406160"/>
                  <a:pt x="506994" y="4329206"/>
                </a:cubicBezTo>
                <a:cubicBezTo>
                  <a:pt x="574895" y="4252251"/>
                  <a:pt x="651849" y="4149646"/>
                  <a:pt x="706170" y="4057602"/>
                </a:cubicBezTo>
                <a:cubicBezTo>
                  <a:pt x="760491" y="3965558"/>
                  <a:pt x="802740" y="3856916"/>
                  <a:pt x="832918" y="3776944"/>
                </a:cubicBezTo>
                <a:cubicBezTo>
                  <a:pt x="863096" y="3696972"/>
                  <a:pt x="869132" y="3641142"/>
                  <a:pt x="887239" y="3577768"/>
                </a:cubicBezTo>
                <a:cubicBezTo>
                  <a:pt x="905346" y="3514394"/>
                  <a:pt x="927980" y="3470636"/>
                  <a:pt x="941560" y="3396699"/>
                </a:cubicBezTo>
                <a:cubicBezTo>
                  <a:pt x="955140" y="3322762"/>
                  <a:pt x="946165" y="3207684"/>
                  <a:pt x="968720" y="3134148"/>
                </a:cubicBezTo>
                <a:cubicBezTo>
                  <a:pt x="991275" y="3060612"/>
                  <a:pt x="1016534" y="3083740"/>
                  <a:pt x="1076890" y="2955483"/>
                </a:cubicBezTo>
                <a:cubicBezTo>
                  <a:pt x="1137246" y="2827226"/>
                  <a:pt x="1240246" y="2580779"/>
                  <a:pt x="1330859" y="2364604"/>
                </a:cubicBezTo>
                <a:cubicBezTo>
                  <a:pt x="1421472" y="2148429"/>
                  <a:pt x="1563231" y="1804798"/>
                  <a:pt x="1620570" y="1658434"/>
                </a:cubicBezTo>
                <a:cubicBezTo>
                  <a:pt x="1677909" y="1512070"/>
                  <a:pt x="1632642" y="1575444"/>
                  <a:pt x="1674891" y="1486418"/>
                </a:cubicBezTo>
                <a:cubicBezTo>
                  <a:pt x="1717141" y="1397392"/>
                  <a:pt x="1815220" y="1225376"/>
                  <a:pt x="1874067" y="1124279"/>
                </a:cubicBezTo>
                <a:cubicBezTo>
                  <a:pt x="1932914" y="1023182"/>
                  <a:pt x="1996289" y="931139"/>
                  <a:pt x="2027976" y="879836"/>
                </a:cubicBezTo>
                <a:cubicBezTo>
                  <a:pt x="2059663" y="828533"/>
                  <a:pt x="2048699" y="847838"/>
                  <a:pt x="2064190" y="816461"/>
                </a:cubicBezTo>
                <a:cubicBezTo>
                  <a:pt x="2079681" y="785084"/>
                  <a:pt x="2060666" y="827653"/>
                  <a:pt x="2120920" y="691576"/>
                </a:cubicBezTo>
                <a:cubicBezTo>
                  <a:pt x="2181174" y="555499"/>
                  <a:pt x="2376152" y="169800"/>
                  <a:pt x="2425716" y="0"/>
                </a:cubicBezTo>
              </a:path>
            </a:pathLst>
          </a:custGeom>
          <a:noFill/>
          <a:ln w="63500">
            <a:solidFill>
              <a:srgbClr val="FF00F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40148" y="1796850"/>
            <a:ext cx="1752600" cy="2282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Cesar Chavez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38167" y="3276633"/>
            <a:ext cx="1752600" cy="2123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SH 45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1869" y="2257104"/>
            <a:ext cx="1752600" cy="2146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Work Zone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76800" y="5586043"/>
            <a:ext cx="1752600" cy="1998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San Marcos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Unplanned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Base case</a:t>
            </a:r>
          </a:p>
          <a:p>
            <a:pPr lvl="1"/>
            <a:r>
              <a:rPr lang="en-US" dirty="0" smtClean="0"/>
              <a:t>All 4 lanes closed on I-35</a:t>
            </a:r>
          </a:p>
          <a:p>
            <a:pPr lvl="1"/>
            <a:r>
              <a:rPr lang="en-US" dirty="0" smtClean="0"/>
              <a:t>Used actual incident data (fatality)</a:t>
            </a:r>
          </a:p>
          <a:p>
            <a:pPr lvl="1"/>
            <a:r>
              <a:rPr lang="en-US" dirty="0" smtClean="0"/>
              <a:t>Use DMS to divert traffic to alternate routes</a:t>
            </a:r>
          </a:p>
          <a:p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ICM 1: DMS diversion to frontage road north of incident</a:t>
            </a:r>
          </a:p>
          <a:p>
            <a:pPr lvl="1"/>
            <a:r>
              <a:rPr lang="en-US" dirty="0" smtClean="0"/>
              <a:t>ICM 2: Adjust signal timing plans on frontage</a:t>
            </a:r>
          </a:p>
          <a:p>
            <a:pPr lvl="1"/>
            <a:r>
              <a:rPr lang="en-US" dirty="0" smtClean="0"/>
              <a:t>ICM 3: Additional DMS messaging to promote more diversion routes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172200" y="1600204"/>
            <a:ext cx="5410200" cy="452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42265" t="39288" b="28027"/>
          <a:stretch/>
        </p:blipFill>
        <p:spPr>
          <a:xfrm>
            <a:off x="9317172" y="2819400"/>
            <a:ext cx="2255703" cy="236561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8229600" y="1657893"/>
            <a:ext cx="944697" cy="4410583"/>
            <a:chOff x="7759005" y="1706059"/>
            <a:chExt cx="944697" cy="441058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r="61390"/>
            <a:stretch/>
          </p:blipFill>
          <p:spPr>
            <a:xfrm>
              <a:off x="7759005" y="1706059"/>
              <a:ext cx="919297" cy="4410583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7961052" y="5500401"/>
              <a:ext cx="742650" cy="457200"/>
            </a:xfrm>
            <a:prstGeom prst="rect">
              <a:avLst/>
            </a:prstGeom>
            <a:solidFill>
              <a:srgbClr val="E68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DMS</a:t>
              </a:r>
              <a:endParaRPr lang="en-US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6375400" y="1752600"/>
            <a:ext cx="1651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I-35 Austin, TX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Unplanned Closure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6952"/>
            <a:ext cx="5501628" cy="345214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45199" y="2346952"/>
            <a:ext cx="5501627" cy="34521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528" y="6096000"/>
            <a:ext cx="11036298" cy="5254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As additional ICM strategies are modeled, delays on I-35 are reduced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8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Unplanned Closure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76400" y="2057400"/>
            <a:ext cx="8763659" cy="4214015"/>
            <a:chOff x="1676400" y="2057400"/>
            <a:chExt cx="8763659" cy="42140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2057400"/>
              <a:ext cx="8763659" cy="421401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76400" y="3181350"/>
              <a:ext cx="2514600" cy="964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I-35 @ US 183 – Frontage Road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6400" y="4419600"/>
              <a:ext cx="2514600" cy="9640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I-35 @ US 183 – Main Lanes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6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User Cost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0108"/>
              </p:ext>
            </p:extLst>
          </p:nvPr>
        </p:nvGraphicFramePr>
        <p:xfrm>
          <a:off x="723899" y="1828800"/>
          <a:ext cx="10744201" cy="4343400"/>
        </p:xfrm>
        <a:graphic>
          <a:graphicData uri="http://schemas.openxmlformats.org/drawingml/2006/table">
            <a:tbl>
              <a:tblPr/>
              <a:tblGrid>
                <a:gridCol w="2995978"/>
                <a:gridCol w="2582741"/>
                <a:gridCol w="2582741"/>
                <a:gridCol w="2582741"/>
              </a:tblGrid>
              <a:tr h="6160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 Only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 + Arterials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6160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 Marcos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883,185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882,680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881,965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6160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Kyle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854,793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855,815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855,129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6160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 45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824,281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825,386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824,798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6160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Slaughter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810,109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811,382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810,891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6160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William Cannon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810,860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812,289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811,752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64689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 71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829,151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830,604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830,114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52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10209</TotalTime>
  <Words>382</Words>
  <Application>Microsoft Office PowerPoint</Application>
  <PresentationFormat>Widescreen</PresentationFormat>
  <Paragraphs>101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Impact</vt:lpstr>
      <vt:lpstr>Office Theme</vt:lpstr>
      <vt:lpstr>PowerPoint Presentation</vt:lpstr>
      <vt:lpstr>Goal</vt:lpstr>
      <vt:lpstr>Planned Closure</vt:lpstr>
      <vt:lpstr>Planned Closure – Travel Time Comparison</vt:lpstr>
      <vt:lpstr>Planned Closure - Heat Maps</vt:lpstr>
      <vt:lpstr>Unplanned Closure</vt:lpstr>
      <vt:lpstr>Unplanned Closure</vt:lpstr>
      <vt:lpstr>Unplanned Closure</vt:lpstr>
      <vt:lpstr>Road User Cost</vt:lpstr>
      <vt:lpstr>Conclusion</vt:lpstr>
      <vt:lpstr>Thank You</vt:lpstr>
    </vt:vector>
  </TitlesOfParts>
  <Company>Texas Transportation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j-shelton</dc:creator>
  <cp:lastModifiedBy>Shelton, Jeff</cp:lastModifiedBy>
  <cp:revision>147</cp:revision>
  <dcterms:created xsi:type="dcterms:W3CDTF">2009-12-18T17:23:49Z</dcterms:created>
  <dcterms:modified xsi:type="dcterms:W3CDTF">2019-05-31T20:08:56Z</dcterms:modified>
</cp:coreProperties>
</file>